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72" autoAdjust="0"/>
  </p:normalViewPr>
  <p:slideViewPr>
    <p:cSldViewPr>
      <p:cViewPr varScale="1">
        <p:scale>
          <a:sx n="72" d="100"/>
          <a:sy n="72" d="100"/>
        </p:scale>
        <p:origin x="-4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0CF26-EE0D-4DE3-8FD1-BD57039CCB47}" type="datetimeFigureOut">
              <a:rPr lang="en-AU" smtClean="0"/>
              <a:t>25/07/2014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8FC88-6635-44C7-B74B-27765215743B}" type="slidenum">
              <a:rPr lang="en-AU" smtClean="0"/>
              <a:t>‹#›</a:t>
            </a:fld>
            <a:endParaRPr lang="en-AU"/>
          </a:p>
        </p:txBody>
      </p:sp>
    </p:spTree>
    <p:extLst>
      <p:ext uri="{BB962C8B-B14F-4D97-AF65-F5344CB8AC3E}">
        <p14:creationId xmlns:p14="http://schemas.microsoft.com/office/powerpoint/2010/main" val="104947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report@submit.spam.acma.gov.au"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acma.gov.au/interforms/smsRegister_form.as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b="1" dirty="0" smtClean="0">
                <a:ea typeface="ＭＳ Ｐゴシック" pitchFamily="34" charset="-128"/>
              </a:rPr>
              <a:t>Instructions for Facilitating a Group Session for the Seniors Online Security Project</a:t>
            </a: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Thank you for deciding to deliver a module of the Seniors Online Security Project. To do this, the following materials have been provided:</a:t>
            </a:r>
          </a:p>
          <a:p>
            <a:pPr>
              <a:lnSpc>
                <a:spcPct val="80000"/>
              </a:lnSpc>
              <a:defRPr/>
            </a:pPr>
            <a:r>
              <a:rPr lang="en-US" altLang="en-US" dirty="0" smtClean="0">
                <a:ea typeface="ＭＳ Ｐゴシック" pitchFamily="34" charset="-128"/>
              </a:rPr>
              <a:t>	*A training booklet</a:t>
            </a:r>
          </a:p>
          <a:p>
            <a:pPr>
              <a:lnSpc>
                <a:spcPct val="80000"/>
              </a:lnSpc>
              <a:defRPr/>
            </a:pPr>
            <a:r>
              <a:rPr lang="en-US" altLang="en-US" dirty="0" smtClean="0">
                <a:ea typeface="ＭＳ Ｐゴシック" pitchFamily="34" charset="-128"/>
              </a:rPr>
              <a:t>	*A PowerPoint presentation</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The booklet and PowerPoint presentation are all available for download on the WA Scamnet website </a:t>
            </a:r>
            <a:r>
              <a:rPr lang="en-AU" dirty="0" smtClean="0"/>
              <a:t>www.scamnet.wa.gov.au/projectsunbird</a:t>
            </a:r>
            <a:r>
              <a:rPr lang="en-US" altLang="en-US" dirty="0" smtClean="0">
                <a:ea typeface="ＭＳ Ｐゴシック" pitchFamily="34" charset="-128"/>
              </a:rPr>
              <a:t>. You may wish to advise your participants of this in case they wish to prepare for your session. </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To help you with delivering the session, it is suggested that you take the following steps:</a:t>
            </a:r>
          </a:p>
          <a:p>
            <a:pPr>
              <a:lnSpc>
                <a:spcPct val="80000"/>
              </a:lnSpc>
              <a:defRPr/>
            </a:pPr>
            <a:r>
              <a:rPr lang="en-US" altLang="en-US" dirty="0" smtClean="0">
                <a:ea typeface="ＭＳ Ｐゴシック" pitchFamily="34" charset="-128"/>
              </a:rPr>
              <a:t>	1)	Sit down and read through the training booklet, at least once. The training booklet has all of the details of the topic. It also has revision questions and a scenario for you to think about. Answers to these questions and the scenario are provided in the back of the training booklet. </a:t>
            </a:r>
          </a:p>
          <a:p>
            <a:pPr>
              <a:lnSpc>
                <a:spcPct val="80000"/>
              </a:lnSpc>
              <a:defRPr/>
            </a:pPr>
            <a:r>
              <a:rPr lang="en-US" altLang="en-US" dirty="0" smtClean="0">
                <a:ea typeface="ＭＳ Ｐゴシック" pitchFamily="34" charset="-128"/>
              </a:rPr>
              <a:t>	2)	Once you have read through the booklet, read the PowerPoint presentation. There are notes at the bottom of each slide, which refer you to the relevant part of the training booklet, as well as other comments. It is suggested that you print these out for your own reference (when in your printing menu, you will need to select the option which allows you to print the “notes pages”. This will print one slide per page as well as the written text underneath). </a:t>
            </a:r>
          </a:p>
          <a:p>
            <a:pPr>
              <a:lnSpc>
                <a:spcPct val="80000"/>
              </a:lnSpc>
              <a:defRPr/>
            </a:pPr>
            <a:r>
              <a:rPr lang="en-US" altLang="en-US" dirty="0" smtClean="0">
                <a:ea typeface="ＭＳ Ｐゴシック" pitchFamily="34" charset="-128"/>
              </a:rPr>
              <a:t>	3)	You will then need to </a:t>
            </a:r>
            <a:r>
              <a:rPr lang="en-US" altLang="en-US" dirty="0" err="1" smtClean="0">
                <a:ea typeface="ＭＳ Ｐゴシック" pitchFamily="34" charset="-128"/>
              </a:rPr>
              <a:t>familiarise</a:t>
            </a:r>
            <a:r>
              <a:rPr lang="en-US" altLang="en-US" dirty="0" smtClean="0">
                <a:ea typeface="ＭＳ Ｐゴシック" pitchFamily="34" charset="-128"/>
              </a:rPr>
              <a:t> yourself with the PowerPoint presentation and what points are covered on each slide. </a:t>
            </a:r>
          </a:p>
          <a:p>
            <a:pPr>
              <a:lnSpc>
                <a:spcPct val="80000"/>
              </a:lnSpc>
              <a:defRPr/>
            </a:pPr>
            <a:r>
              <a:rPr lang="en-US" altLang="en-US" dirty="0" smtClean="0">
                <a:ea typeface="ＭＳ Ｐゴシック" pitchFamily="34" charset="-128"/>
              </a:rPr>
              <a:t>	4)	Try not to just read out the slides or the booklet. You may wish to modify the presentation to suit the specific characteristics of your group (length of presentation, audience knowledge, contact details of your local police </a:t>
            </a:r>
            <a:r>
              <a:rPr lang="en-US" altLang="en-US" dirty="0" err="1" smtClean="0">
                <a:ea typeface="ＭＳ Ｐゴシック" pitchFamily="34" charset="-128"/>
              </a:rPr>
              <a:t>etc</a:t>
            </a:r>
            <a:r>
              <a:rPr lang="en-US" altLang="en-US" dirty="0" smtClean="0">
                <a:ea typeface="ＭＳ Ｐゴシック" pitchFamily="34" charset="-128"/>
              </a:rPr>
              <a:t>) or to suit your presentation style. </a:t>
            </a:r>
          </a:p>
          <a:p>
            <a:pPr>
              <a:lnSpc>
                <a:spcPct val="80000"/>
              </a:lnSpc>
              <a:defRPr/>
            </a:pPr>
            <a:r>
              <a:rPr lang="en-US" altLang="en-US" dirty="0" smtClean="0">
                <a:ea typeface="ＭＳ Ｐゴシック" pitchFamily="34" charset="-128"/>
              </a:rPr>
              <a:t>	5)	It might be good to have a practice of the presentation, either by yourself or with your partner/friend, before delivering the materials in a group setting. Again, it is about what you are most comfortable and confident to do. </a:t>
            </a:r>
          </a:p>
          <a:p>
            <a:pPr>
              <a:lnSpc>
                <a:spcPct val="80000"/>
              </a:lnSpc>
              <a:defRPr/>
            </a:pPr>
            <a:r>
              <a:rPr lang="en-US" altLang="en-US" dirty="0" smtClean="0">
                <a:ea typeface="ＭＳ Ｐゴシック" pitchFamily="34" charset="-128"/>
              </a:rPr>
              <a:t>	6) 	At this point in time, you are ready to deliver the training materials to other people. When </a:t>
            </a:r>
            <a:r>
              <a:rPr lang="en-US" altLang="en-US" dirty="0" err="1" smtClean="0">
                <a:ea typeface="ＭＳ Ｐゴシック" pitchFamily="34" charset="-128"/>
              </a:rPr>
              <a:t>organising</a:t>
            </a:r>
            <a:r>
              <a:rPr lang="en-US" altLang="en-US" dirty="0" smtClean="0">
                <a:ea typeface="ＭＳ Ｐゴシック" pitchFamily="34" charset="-128"/>
              </a:rPr>
              <a:t> this session, make sure that you have a computer and projector available for the PowerPoint presentation. Make sure you have enough space for the group to be comfortable in. Above all, enjoy the session!</a:t>
            </a:r>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a:t>
            </a:fld>
            <a:endParaRPr lang="en-AU"/>
          </a:p>
        </p:txBody>
      </p:sp>
    </p:spTree>
    <p:extLst>
      <p:ext uri="{BB962C8B-B14F-4D97-AF65-F5344CB8AC3E}">
        <p14:creationId xmlns:p14="http://schemas.microsoft.com/office/powerpoint/2010/main" val="14756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 20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11</a:t>
            </a:fld>
            <a:endParaRPr lang="en-AU"/>
          </a:p>
        </p:txBody>
      </p:sp>
    </p:spTree>
    <p:extLst>
      <p:ext uri="{BB962C8B-B14F-4D97-AF65-F5344CB8AC3E}">
        <p14:creationId xmlns:p14="http://schemas.microsoft.com/office/powerpoint/2010/main" val="95588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pages 20-21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12</a:t>
            </a:fld>
            <a:endParaRPr lang="en-AU"/>
          </a:p>
        </p:txBody>
      </p:sp>
    </p:spTree>
    <p:extLst>
      <p:ext uri="{BB962C8B-B14F-4D97-AF65-F5344CB8AC3E}">
        <p14:creationId xmlns:p14="http://schemas.microsoft.com/office/powerpoint/2010/main" val="255327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pages 20-21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13</a:t>
            </a:fld>
            <a:endParaRPr lang="en-AU"/>
          </a:p>
        </p:txBody>
      </p:sp>
    </p:spTree>
    <p:extLst>
      <p:ext uri="{BB962C8B-B14F-4D97-AF65-F5344CB8AC3E}">
        <p14:creationId xmlns:p14="http://schemas.microsoft.com/office/powerpoint/2010/main" val="412910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10 of the booklet.</a:t>
            </a:r>
          </a:p>
          <a:p>
            <a:endParaRPr lang="en-US" altLang="en-US" dirty="0" smtClean="0">
              <a:ea typeface="ＭＳ Ｐゴシック" pitchFamily="34" charset="-128"/>
            </a:endParaRPr>
          </a:p>
          <a:p>
            <a:r>
              <a:rPr lang="en-US" altLang="en-US" dirty="0" smtClean="0">
                <a:ea typeface="ＭＳ Ｐゴシック" pitchFamily="34" charset="-128"/>
              </a:rPr>
              <a:t>It is important that everyone </a:t>
            </a:r>
            <a:r>
              <a:rPr lang="en-US" altLang="en-US" dirty="0" err="1" smtClean="0">
                <a:ea typeface="ＭＳ Ｐゴシック" pitchFamily="34" charset="-128"/>
              </a:rPr>
              <a:t>recognises</a:t>
            </a:r>
            <a:r>
              <a:rPr lang="en-US" altLang="en-US" dirty="0" smtClean="0">
                <a:ea typeface="ＭＳ Ｐゴシック" pitchFamily="34" charset="-128"/>
              </a:rPr>
              <a:t> their vulnerability around computer security. This is not to say that people should always be scared and not use their computer, but it is to say that everyone needs to be aware and vigilant. Thinking that it will never happen to you is not helpful and can lead to a person ignoring warning signs. </a:t>
            </a:r>
          </a:p>
          <a:p>
            <a:endParaRPr lang="en-US" altLang="en-US" dirty="0" smtClean="0">
              <a:ea typeface="ＭＳ Ｐゴシック" pitchFamily="34" charset="-128"/>
            </a:endParaRPr>
          </a:p>
          <a:p>
            <a:r>
              <a:rPr lang="en-US" altLang="en-US" dirty="0" smtClean="0">
                <a:ea typeface="ＭＳ Ｐゴシック" pitchFamily="34" charset="-128"/>
              </a:rPr>
              <a:t>The following steps cannot guarantee that your computer security will not be broken, but they can greatly reduce the chances that it will happen to you and your computer.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15</a:t>
            </a:fld>
            <a:endParaRPr lang="en-AU"/>
          </a:p>
        </p:txBody>
      </p:sp>
    </p:spTree>
    <p:extLst>
      <p:ext uri="{BB962C8B-B14F-4D97-AF65-F5344CB8AC3E}">
        <p14:creationId xmlns:p14="http://schemas.microsoft.com/office/powerpoint/2010/main" val="270511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10-11 of the booklet. </a:t>
            </a:r>
          </a:p>
          <a:p>
            <a:endParaRPr lang="en-US" altLang="en-US" dirty="0" smtClean="0">
              <a:ea typeface="ＭＳ Ｐゴシック" pitchFamily="34" charset="-128"/>
            </a:endParaRPr>
          </a:p>
          <a:p>
            <a:r>
              <a:rPr lang="en-US" altLang="en-US" dirty="0" smtClean="0">
                <a:ea typeface="ＭＳ Ｐゴシック" pitchFamily="34" charset="-128"/>
              </a:rPr>
              <a:t>Antivirus protection and a firewall are vital elements to protecting your computer. It is crucial that both of these are installed and updated on a regular basis. However, avoid using more than one antivirus at the same time, as they can fight against each other and leave your computer vulnerable. There are free antivirus software programs which are available as well as those for purchase. If you are unsure about this, consult your local IT professional who can advise what is best for your situation. </a:t>
            </a:r>
          </a:p>
          <a:p>
            <a:endParaRPr lang="en-US" altLang="en-US" dirty="0" smtClean="0">
              <a:ea typeface="ＭＳ Ｐゴシック" pitchFamily="34" charset="-128"/>
            </a:endParaRPr>
          </a:p>
          <a:p>
            <a:r>
              <a:rPr lang="en-US" altLang="en-US" dirty="0" smtClean="0">
                <a:ea typeface="ＭＳ Ｐゴシック" pitchFamily="34" charset="-128"/>
              </a:rPr>
              <a:t>The same can be said for software. Newer versions will fix weaknesses and vulnerabilities which have been identified in earlier versions. They will also have stronger security features based on new knowledge and technology. This is particularly the case with operating systems.</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16</a:t>
            </a:fld>
            <a:endParaRPr lang="en-AU"/>
          </a:p>
        </p:txBody>
      </p:sp>
    </p:spTree>
    <p:extLst>
      <p:ext uri="{BB962C8B-B14F-4D97-AF65-F5344CB8AC3E}">
        <p14:creationId xmlns:p14="http://schemas.microsoft.com/office/powerpoint/2010/main" val="46554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11-12 of the booklet. </a:t>
            </a:r>
          </a:p>
          <a:p>
            <a:endParaRPr lang="en-US" altLang="en-US" dirty="0" smtClean="0">
              <a:ea typeface="ＭＳ Ｐゴシック" pitchFamily="34" charset="-128"/>
            </a:endParaRPr>
          </a:p>
          <a:p>
            <a:r>
              <a:rPr lang="en-US" altLang="en-US" dirty="0" smtClean="0">
                <a:ea typeface="ＭＳ Ｐゴシック" pitchFamily="34" charset="-128"/>
              </a:rPr>
              <a:t>Fraudulent emails will always ask for personal details. The ways that these emails ask for personal details will vary and can seem to be both logical and rational. The email might look genuine. However, you should never have to provide personal details in response to an email. If you are unsure, talk to someone else about the email. You have a right to be suspicious about an email asking for personal details. You don’t have to reply to an email if you don’t feel right about it. </a:t>
            </a:r>
          </a:p>
          <a:p>
            <a:endParaRPr lang="en-US" altLang="en-US" dirty="0" smtClean="0">
              <a:ea typeface="ＭＳ Ｐゴシック" pitchFamily="34" charset="-128"/>
            </a:endParaRPr>
          </a:p>
          <a:p>
            <a:r>
              <a:rPr lang="en-US" altLang="en-US" dirty="0" smtClean="0">
                <a:ea typeface="ＭＳ Ｐゴシック" pitchFamily="34" charset="-128"/>
              </a:rPr>
              <a:t>A password is the only thing that stands between your accounts and the rest of the world. In the same way that we buy strong security systems to protect our homes and vehicles, you should use strong passwords to protect your accounts. Avoid using the same password for everything and try to make it at least eight characters long, with a combination of letters, numbers and symbols. Don’t give your password to anyone and don’t write them down, especially next to your computer. </a:t>
            </a: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17</a:t>
            </a:fld>
            <a:endParaRPr lang="en-AU"/>
          </a:p>
        </p:txBody>
      </p:sp>
    </p:spTree>
    <p:extLst>
      <p:ext uri="{BB962C8B-B14F-4D97-AF65-F5344CB8AC3E}">
        <p14:creationId xmlns:p14="http://schemas.microsoft.com/office/powerpoint/2010/main" val="201922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13 of the booklet. </a:t>
            </a:r>
          </a:p>
          <a:p>
            <a:endParaRPr lang="en-US" altLang="en-US" dirty="0" smtClean="0">
              <a:ea typeface="ＭＳ Ｐゴシック" pitchFamily="34" charset="-128"/>
            </a:endParaRPr>
          </a:p>
          <a:p>
            <a:r>
              <a:rPr lang="en-US" altLang="en-US" dirty="0" smtClean="0">
                <a:ea typeface="ＭＳ Ｐゴシック" pitchFamily="34" charset="-128"/>
              </a:rPr>
              <a:t>An email filter can help to reduce the number of fraudulent emails that enter your inbox. It will identify many of the fraudulent emails that come through. However, it is not foolproof. Just because the email has made it through the filter doesn’t mean it isn’t fraud. You still have to make that decision in reading the email. </a:t>
            </a:r>
          </a:p>
          <a:p>
            <a:endParaRPr lang="en-US" altLang="en-US" dirty="0" smtClean="0">
              <a:ea typeface="ＭＳ Ｐゴシック" pitchFamily="34" charset="-128"/>
            </a:endParaRPr>
          </a:p>
          <a:p>
            <a:r>
              <a:rPr lang="en-US" altLang="en-US" dirty="0" smtClean="0">
                <a:ea typeface="ＭＳ Ｐゴシック" pitchFamily="34" charset="-128"/>
              </a:rPr>
              <a:t>Clicking on links in emails can be harmful to your computer. You might think it is taking you to a story or photo however, it might be taking you to a compromised website which allows malware to download on your computer. Think twice before clicking on email links.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18</a:t>
            </a:fld>
            <a:endParaRPr lang="en-AU"/>
          </a:p>
        </p:txBody>
      </p:sp>
    </p:spTree>
    <p:extLst>
      <p:ext uri="{BB962C8B-B14F-4D97-AF65-F5344CB8AC3E}">
        <p14:creationId xmlns:p14="http://schemas.microsoft.com/office/powerpoint/2010/main" val="415863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13 of the booklet. </a:t>
            </a:r>
          </a:p>
          <a:p>
            <a:endParaRPr lang="en-US" altLang="en-US" dirty="0" smtClean="0">
              <a:ea typeface="ＭＳ Ｐゴシック" pitchFamily="34" charset="-128"/>
            </a:endParaRPr>
          </a:p>
          <a:p>
            <a:r>
              <a:rPr lang="en-US" altLang="en-US" dirty="0" smtClean="0">
                <a:ea typeface="ＭＳ Ｐゴシック" pitchFamily="34" charset="-128"/>
              </a:rPr>
              <a:t>An email filter can help to reduce the number of fraudulent emails that enter your inbox. It will identify many of the fraudulent emails that come through. However, it is not foolproof. Just because the email has made it through the filter doesn’t mean it isn’t fraud. You still have to make that decision in reading the email. </a:t>
            </a:r>
          </a:p>
          <a:p>
            <a:endParaRPr lang="en-US" altLang="en-US" dirty="0" smtClean="0">
              <a:ea typeface="ＭＳ Ｐゴシック" pitchFamily="34" charset="-128"/>
            </a:endParaRPr>
          </a:p>
          <a:p>
            <a:r>
              <a:rPr lang="en-US" altLang="en-US" dirty="0" smtClean="0">
                <a:ea typeface="ＭＳ Ｐゴシック" pitchFamily="34" charset="-128"/>
              </a:rPr>
              <a:t>Clicking on links in emails can be harmful to your computer. You might think it is taking you to a story or photo however, it might be taking you to a compromised website which allows malware to download on your computer. Think twice before clicking on email links.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19</a:t>
            </a:fld>
            <a:endParaRPr lang="en-AU"/>
          </a:p>
        </p:txBody>
      </p:sp>
    </p:spTree>
    <p:extLst>
      <p:ext uri="{BB962C8B-B14F-4D97-AF65-F5344CB8AC3E}">
        <p14:creationId xmlns:p14="http://schemas.microsoft.com/office/powerpoint/2010/main" val="160385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14-15 of the booklet. </a:t>
            </a:r>
          </a:p>
          <a:p>
            <a:endParaRPr lang="en-US" altLang="en-US" dirty="0" smtClean="0">
              <a:ea typeface="ＭＳ Ｐゴシック" pitchFamily="34" charset="-128"/>
            </a:endParaRPr>
          </a:p>
          <a:p>
            <a:r>
              <a:rPr lang="en-US" altLang="en-US" dirty="0" smtClean="0">
                <a:ea typeface="ＭＳ Ｐゴシック" pitchFamily="34" charset="-128"/>
              </a:rPr>
              <a:t>Public networks can be great when travelling, but you don’t know the security settings used or who else is using the network. Avoid using these types of networks for internet banking. Ensure that your own network is safe and only the people you want can access it. </a:t>
            </a:r>
          </a:p>
          <a:p>
            <a:endParaRPr lang="en-US" altLang="en-US" dirty="0" smtClean="0">
              <a:ea typeface="ＭＳ Ｐゴシック" pitchFamily="34" charset="-128"/>
            </a:endParaRPr>
          </a:p>
          <a:p>
            <a:r>
              <a:rPr lang="en-US" altLang="en-US" dirty="0" smtClean="0">
                <a:ea typeface="ＭＳ Ｐゴシック" pitchFamily="34" charset="-128"/>
              </a:rPr>
              <a:t>People should not be afraid of using the internet, but you do have to be careful. Try to stick to reputable websites and in combination with the rest of these steps, enjoy using your computer!</a:t>
            </a: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20</a:t>
            </a:fld>
            <a:endParaRPr lang="en-AU"/>
          </a:p>
        </p:txBody>
      </p:sp>
    </p:spTree>
    <p:extLst>
      <p:ext uri="{BB962C8B-B14F-4D97-AF65-F5344CB8AC3E}">
        <p14:creationId xmlns:p14="http://schemas.microsoft.com/office/powerpoint/2010/main" val="2673563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14-15 of the booklet. </a:t>
            </a:r>
          </a:p>
          <a:p>
            <a:endParaRPr lang="en-US" altLang="en-US" dirty="0" smtClean="0">
              <a:ea typeface="ＭＳ Ｐゴシック" pitchFamily="34" charset="-128"/>
            </a:endParaRPr>
          </a:p>
          <a:p>
            <a:r>
              <a:rPr lang="en-US" altLang="en-US" dirty="0" smtClean="0">
                <a:ea typeface="ＭＳ Ｐゴシック" pitchFamily="34" charset="-128"/>
              </a:rPr>
              <a:t>Public networks can be great when travelling, but you don’t know the security settings used or who else is using the network. Avoid using these types of networks for internet banking. Ensure that your own network is safe and only the people you want can access it. </a:t>
            </a:r>
          </a:p>
          <a:p>
            <a:endParaRPr lang="en-US" altLang="en-US" dirty="0" smtClean="0">
              <a:ea typeface="ＭＳ Ｐゴシック" pitchFamily="34" charset="-128"/>
            </a:endParaRPr>
          </a:p>
          <a:p>
            <a:r>
              <a:rPr lang="en-US" altLang="en-US" dirty="0" smtClean="0">
                <a:ea typeface="ＭＳ Ｐゴシック" pitchFamily="34" charset="-128"/>
              </a:rPr>
              <a:t>People should not be afraid of using the internet, but you do have to be careful. Try to stick to reputable websites and in combination with the rest of these steps, enjoy using your computer!</a:t>
            </a: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21</a:t>
            </a:fld>
            <a:endParaRPr lang="en-AU"/>
          </a:p>
        </p:txBody>
      </p:sp>
    </p:spTree>
    <p:extLst>
      <p:ext uri="{BB962C8B-B14F-4D97-AF65-F5344CB8AC3E}">
        <p14:creationId xmlns:p14="http://schemas.microsoft.com/office/powerpoint/2010/main" val="178423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ea typeface="ＭＳ Ｐゴシック" pitchFamily="34" charset="-128"/>
              </a:rPr>
              <a:t>Copies of this presentation and the accompanying training booklet are available for download at the WA Scamnet website. This means that people don’t have to write down everything on each slide and also have a point of reference for the information once they have completed this session. </a:t>
            </a:r>
          </a:p>
          <a:p>
            <a:pPr lvl="1"/>
            <a:endParaRPr lang="en-US" altLang="en-US" dirty="0" smtClean="0">
              <a:ea typeface="ＭＳ Ｐゴシック" pitchFamily="34" charset="-128"/>
            </a:endParaRPr>
          </a:p>
          <a:p>
            <a:pPr lvl="1"/>
            <a:r>
              <a:rPr lang="en-US" altLang="en-US" dirty="0" smtClean="0">
                <a:ea typeface="ＭＳ Ｐゴシック" pitchFamily="34" charset="-128"/>
              </a:rPr>
              <a:t>You may wish to direct your group participants to this website either before or after your group session. </a:t>
            </a: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3</a:t>
            </a:fld>
            <a:endParaRPr lang="en-AU"/>
          </a:p>
        </p:txBody>
      </p:sp>
    </p:spTree>
    <p:extLst>
      <p:ext uri="{BB962C8B-B14F-4D97-AF65-F5344CB8AC3E}">
        <p14:creationId xmlns:p14="http://schemas.microsoft.com/office/powerpoint/2010/main" val="784872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dirty="0" smtClean="0">
                <a:ea typeface="ＭＳ Ｐゴシック" pitchFamily="34" charset="-128"/>
              </a:rPr>
              <a:t>Any fraudulent emails can be reported to the Australian and Media Communications Authority by the email address above. Further details about this reporting mechanism can be found at the ACMA website. </a:t>
            </a:r>
          </a:p>
          <a:p>
            <a:r>
              <a:rPr lang="en-AU" altLang="en-US" sz="1200" dirty="0" smtClean="0">
                <a:ea typeface="ＭＳ Ｐゴシック" pitchFamily="34" charset="-128"/>
              </a:rPr>
              <a:t>http://www.acma.gov.au/WEB/STANDARD/pc=PC_310300 or see the below excerpt from the website. </a:t>
            </a:r>
          </a:p>
          <a:p>
            <a:endParaRPr lang="en-AU" altLang="en-US" sz="1200" dirty="0" smtClean="0">
              <a:ea typeface="ＭＳ Ｐゴシック" pitchFamily="34" charset="-128"/>
            </a:endParaRPr>
          </a:p>
          <a:p>
            <a:r>
              <a:rPr lang="en-AU" altLang="en-US" sz="1200" b="1" dirty="0" smtClean="0">
                <a:ea typeface="ＭＳ Ｐゴシック" pitchFamily="34" charset="-128"/>
              </a:rPr>
              <a:t>“Spam email </a:t>
            </a:r>
          </a:p>
          <a:p>
            <a:r>
              <a:rPr lang="en-AU" altLang="en-US" sz="1200" dirty="0" smtClean="0">
                <a:ea typeface="ＭＳ Ｐゴシック" pitchFamily="34" charset="-128"/>
              </a:rPr>
              <a:t>Email spam can now be reported to the ACMA by forwarding the message to the Spam Intelligence Database on </a:t>
            </a:r>
            <a:r>
              <a:rPr lang="en-AU" altLang="en-US" sz="1200" dirty="0" smtClean="0">
                <a:ea typeface="ＭＳ Ｐゴシック" pitchFamily="34" charset="-128"/>
                <a:hlinkClick r:id="rId3"/>
              </a:rPr>
              <a:t>report@submit.spam.acma.gov.au</a:t>
            </a:r>
            <a:r>
              <a:rPr lang="en-AU" altLang="en-US" sz="1200" dirty="0" smtClean="0">
                <a:ea typeface="ＭＳ Ｐゴシック" pitchFamily="34" charset="-128"/>
              </a:rPr>
              <a:t> </a:t>
            </a:r>
          </a:p>
          <a:p>
            <a:r>
              <a:rPr lang="en-AU" altLang="en-US" sz="1200" dirty="0" smtClean="0">
                <a:ea typeface="ＭＳ Ｐゴシック" pitchFamily="34" charset="-128"/>
              </a:rPr>
              <a:t>More information on how these reports assist the ACMA is available. </a:t>
            </a:r>
            <a:endParaRPr lang="en-AU" altLang="en-US" sz="1200" b="1" dirty="0" smtClean="0">
              <a:ea typeface="ＭＳ Ｐゴシック" pitchFamily="34" charset="-128"/>
            </a:endParaRPr>
          </a:p>
          <a:p>
            <a:r>
              <a:rPr lang="en-AU" altLang="en-US" sz="1200" b="1" dirty="0" smtClean="0">
                <a:ea typeface="ＭＳ Ｐゴシック" pitchFamily="34" charset="-128"/>
              </a:rPr>
              <a:t>Important note:</a:t>
            </a:r>
            <a:br>
              <a:rPr lang="en-AU" altLang="en-US" sz="1200" b="1" dirty="0" smtClean="0">
                <a:ea typeface="ＭＳ Ｐゴシック" pitchFamily="34" charset="-128"/>
              </a:rPr>
            </a:br>
            <a:r>
              <a:rPr lang="en-AU" altLang="en-US" sz="1200" b="1" dirty="0" smtClean="0">
                <a:ea typeface="ＭＳ Ｐゴシック" pitchFamily="34" charset="-128"/>
              </a:rPr>
              <a:t>When forwarding an email message, please do not change the subject line of the message or add additional text. The ACMA will only contact you in relation to a report if it requires further information to assist it in its anti-spam activities.</a:t>
            </a:r>
            <a:r>
              <a:rPr lang="en-AU" altLang="en-US" sz="1200" dirty="0" smtClean="0">
                <a:ea typeface="ＭＳ Ｐゴシック" pitchFamily="34" charset="-128"/>
              </a:rPr>
              <a:t> </a:t>
            </a:r>
            <a:r>
              <a:rPr lang="en-AU" altLang="en-US" sz="1200" b="1" dirty="0" smtClean="0">
                <a:ea typeface="ＭＳ Ｐゴシック" pitchFamily="34" charset="-128"/>
              </a:rPr>
              <a:t>Spam SMS </a:t>
            </a:r>
          </a:p>
          <a:p>
            <a:r>
              <a:rPr lang="en-AU" altLang="en-US" sz="1200" dirty="0" smtClean="0">
                <a:ea typeface="ＭＳ Ｐゴシック" pitchFamily="34" charset="-128"/>
              </a:rPr>
              <a:t>The ACMA has launched </a:t>
            </a:r>
            <a:r>
              <a:rPr lang="en-AU" altLang="en-US" sz="1200" dirty="0" smtClean="0">
                <a:ea typeface="ＭＳ Ｐゴシック" pitchFamily="34" charset="-128"/>
                <a:hlinkClick r:id="rId4"/>
              </a:rPr>
              <a:t>Spam SMS</a:t>
            </a:r>
            <a:r>
              <a:rPr lang="en-AU" altLang="en-US" sz="1200" dirty="0" smtClean="0">
                <a:ea typeface="ＭＳ Ｐゴシック" pitchFamily="34" charset="-128"/>
              </a:rPr>
              <a:t>, a service to allows you to quickly and easily report SMS you suspect may breach Australia’s spam laws. </a:t>
            </a:r>
          </a:p>
          <a:p>
            <a:r>
              <a:rPr lang="en-AU" altLang="en-US" sz="1200" dirty="0" smtClean="0">
                <a:ea typeface="ＭＳ Ｐゴシック" pitchFamily="34" charset="-128"/>
              </a:rPr>
              <a:t>When you receive a SMS message that you think might be spam, you can now forward it to 0429 999 888, the dedicated telephone number for Spam SMS. You will be billed the standard rate charged by your mobile phone provider for sending an SMS message. You can also </a:t>
            </a:r>
            <a:r>
              <a:rPr lang="en-AU" altLang="en-US" sz="1200" dirty="0" smtClean="0">
                <a:ea typeface="ＭＳ Ｐゴシック" pitchFamily="34" charset="-128"/>
                <a:hlinkClick r:id="rId4"/>
              </a:rPr>
              <a:t>register</a:t>
            </a:r>
            <a:r>
              <a:rPr lang="en-AU" altLang="en-US" sz="1200" dirty="0" smtClean="0">
                <a:ea typeface="ＭＳ Ｐゴシック" pitchFamily="34" charset="-128"/>
              </a:rPr>
              <a:t> to use the service.” </a:t>
            </a:r>
          </a:p>
          <a:p>
            <a:endParaRPr lang="en-AU" altLang="en-US" sz="1200" dirty="0" smtClean="0">
              <a:ea typeface="ＭＳ Ｐゴシック" pitchFamily="34" charset="-128"/>
            </a:endParaRPr>
          </a:p>
          <a:p>
            <a:r>
              <a:rPr lang="en-AU" altLang="en-US" sz="1200" dirty="0" smtClean="0">
                <a:ea typeface="ＭＳ Ｐゴシック" pitchFamily="34" charset="-128"/>
              </a:rPr>
              <a:t>Any financial losses should be reported to the police, through Project Sunbird at www.scamnet.wa.gov.au/projectsunbird.  </a:t>
            </a: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22</a:t>
            </a:fld>
            <a:endParaRPr lang="en-AU"/>
          </a:p>
        </p:txBody>
      </p:sp>
    </p:spTree>
    <p:extLst>
      <p:ext uri="{BB962C8B-B14F-4D97-AF65-F5344CB8AC3E}">
        <p14:creationId xmlns:p14="http://schemas.microsoft.com/office/powerpoint/2010/main" val="907949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18 of the booklet. </a:t>
            </a:r>
          </a:p>
          <a:p>
            <a:endParaRPr lang="en-US" altLang="en-US" dirty="0" smtClean="0">
              <a:ea typeface="ＭＳ Ｐゴシック" pitchFamily="34" charset="-128"/>
            </a:endParaRPr>
          </a:p>
          <a:p>
            <a:r>
              <a:rPr lang="en-US" altLang="en-US" dirty="0" smtClean="0">
                <a:ea typeface="ＭＳ Ｐゴシック" pitchFamily="34" charset="-128"/>
              </a:rPr>
              <a:t>The internet is a great tool for doing many things and everyone should be able to use it without fear. While there are risks that people need to be aware of, by following the ten steps outlined in this presentation, this will dramatically reduce the chances something adverse happening.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23</a:t>
            </a:fld>
            <a:endParaRPr lang="en-AU"/>
          </a:p>
        </p:txBody>
      </p:sp>
    </p:spTree>
    <p:extLst>
      <p:ext uri="{BB962C8B-B14F-4D97-AF65-F5344CB8AC3E}">
        <p14:creationId xmlns:p14="http://schemas.microsoft.com/office/powerpoint/2010/main" val="2100302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19 for the scenario and page 22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24</a:t>
            </a:fld>
            <a:endParaRPr lang="en-AU"/>
          </a:p>
        </p:txBody>
      </p:sp>
    </p:spTree>
    <p:extLst>
      <p:ext uri="{BB962C8B-B14F-4D97-AF65-F5344CB8AC3E}">
        <p14:creationId xmlns:p14="http://schemas.microsoft.com/office/powerpoint/2010/main" val="214379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19 for the scenario and page 22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25</a:t>
            </a:fld>
            <a:endParaRPr lang="en-AU"/>
          </a:p>
        </p:txBody>
      </p:sp>
    </p:spTree>
    <p:extLst>
      <p:ext uri="{BB962C8B-B14F-4D97-AF65-F5344CB8AC3E}">
        <p14:creationId xmlns:p14="http://schemas.microsoft.com/office/powerpoint/2010/main" val="64632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19 for the scenario and page 22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26</a:t>
            </a:fld>
            <a:endParaRPr lang="en-AU"/>
          </a:p>
        </p:txBody>
      </p:sp>
    </p:spTree>
    <p:extLst>
      <p:ext uri="{BB962C8B-B14F-4D97-AF65-F5344CB8AC3E}">
        <p14:creationId xmlns:p14="http://schemas.microsoft.com/office/powerpoint/2010/main" val="2030522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This is a good time to see if anyone has any questions about what has been presented. Answer the questions if you can, but if you don’t know the answer, that’s ok. Write the question/s down and as a group, work out who will find out the answer/s.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27</a:t>
            </a:fld>
            <a:endParaRPr lang="en-AU"/>
          </a:p>
        </p:txBody>
      </p:sp>
    </p:spTree>
    <p:extLst>
      <p:ext uri="{BB962C8B-B14F-4D97-AF65-F5344CB8AC3E}">
        <p14:creationId xmlns:p14="http://schemas.microsoft.com/office/powerpoint/2010/main" val="1426036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ea typeface="ＭＳ Ｐゴシック" pitchFamily="34" charset="-128"/>
              </a:rPr>
              <a:t>There are a number of places that you can find other information on computer security. These websites provide a good starting point.</a:t>
            </a:r>
          </a:p>
          <a:p>
            <a:endParaRPr lang="en-AU" altLang="en-US" dirty="0" smtClean="0">
              <a:ea typeface="ＭＳ Ｐゴシック" pitchFamily="34" charset="-128"/>
            </a:endParaRPr>
          </a:p>
          <a:p>
            <a:r>
              <a:rPr lang="en-AU" altLang="en-US" dirty="0" smtClean="0">
                <a:ea typeface="ＭＳ Ｐゴシック" pitchFamily="34" charset="-128"/>
              </a:rPr>
              <a:t>It might be good to locate a few local numbers of police, banks and IT professionals before you do the presentation, so that you can refer people to appropriate contacts if they need it. </a:t>
            </a:r>
          </a:p>
          <a:p>
            <a:endParaRPr lang="en-AU" altLang="en-US" smtClean="0">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8F68FC88-6635-44C7-B74B-27765215743B}" type="slidenum">
              <a:rPr lang="en-AU" smtClean="0"/>
              <a:t>28</a:t>
            </a:fld>
            <a:endParaRPr lang="en-AU"/>
          </a:p>
        </p:txBody>
      </p:sp>
    </p:spTree>
    <p:extLst>
      <p:ext uri="{BB962C8B-B14F-4D97-AF65-F5344CB8AC3E}">
        <p14:creationId xmlns:p14="http://schemas.microsoft.com/office/powerpoint/2010/main" val="420214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ea typeface="ＭＳ Ｐゴシック" pitchFamily="34" charset="-128"/>
              </a:rPr>
              <a:t>Beryl and Alan are featured in the training booklet. You can make reference to these characters as you explain the different topics and scenarios in this module. </a:t>
            </a: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4</a:t>
            </a:fld>
            <a:endParaRPr lang="en-AU"/>
          </a:p>
        </p:txBody>
      </p:sp>
    </p:spTree>
    <p:extLst>
      <p:ext uri="{BB962C8B-B14F-4D97-AF65-F5344CB8AC3E}">
        <p14:creationId xmlns:p14="http://schemas.microsoft.com/office/powerpoint/2010/main" val="198647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5 of the booklet. </a:t>
            </a:r>
          </a:p>
          <a:p>
            <a:endParaRPr lang="en-US" altLang="en-US" dirty="0" smtClean="0">
              <a:ea typeface="ＭＳ Ｐゴシック" pitchFamily="34" charset="-128"/>
            </a:endParaRPr>
          </a:p>
          <a:p>
            <a:r>
              <a:rPr lang="en-US" altLang="en-US" dirty="0" smtClean="0">
                <a:ea typeface="ＭＳ Ｐゴシック" pitchFamily="34" charset="-128"/>
              </a:rPr>
              <a:t>It is good to start thinking about this topic by asking this simple question, “why do you think it is important to protect the security of your computer?”</a:t>
            </a:r>
          </a:p>
          <a:p>
            <a:endParaRPr lang="en-US" altLang="en-US" dirty="0" smtClean="0">
              <a:ea typeface="ＭＳ Ｐゴシック" pitchFamily="34" charset="-128"/>
            </a:endParaRPr>
          </a:p>
          <a:p>
            <a:r>
              <a:rPr lang="en-US" altLang="en-US" dirty="0" smtClean="0">
                <a:ea typeface="ＭＳ Ｐゴシック" pitchFamily="34" charset="-128"/>
              </a:rPr>
              <a:t>Allow the group to think for a few minutes if they need it and then discuss the answers that people give. There are no right or wrong answers but answers could include the following:</a:t>
            </a:r>
          </a:p>
          <a:p>
            <a:pPr lvl="1"/>
            <a:r>
              <a:rPr lang="en-US" altLang="en-US" dirty="0" smtClean="0">
                <a:ea typeface="ＭＳ Ｐゴシック" pitchFamily="34" charset="-128"/>
              </a:rPr>
              <a:t>*Computers store personal information on them.</a:t>
            </a:r>
          </a:p>
          <a:p>
            <a:pPr lvl="1"/>
            <a:r>
              <a:rPr lang="en-US" altLang="en-US" dirty="0" smtClean="0">
                <a:ea typeface="ＭＳ Ｐゴシック" pitchFamily="34" charset="-128"/>
              </a:rPr>
              <a:t>*We protect our house, vehicles and other personal property, and our computers should be no different.</a:t>
            </a:r>
          </a:p>
          <a:p>
            <a:pPr lvl="1"/>
            <a:r>
              <a:rPr lang="en-US" altLang="en-US" dirty="0" smtClean="0">
                <a:ea typeface="ＭＳ Ｐゴシック" pitchFamily="34" charset="-128"/>
              </a:rPr>
              <a:t>*Computers are used to do a variety of personal tasks such as email, shopping and banking. </a:t>
            </a:r>
          </a:p>
          <a:p>
            <a:pPr lvl="1"/>
            <a:r>
              <a:rPr lang="en-US" altLang="en-US" dirty="0" smtClean="0">
                <a:ea typeface="ＭＳ Ｐゴシック" pitchFamily="34" charset="-128"/>
              </a:rPr>
              <a:t>*Computers store valuable information as well as things like photos, which are important to people. </a:t>
            </a:r>
          </a:p>
          <a:p>
            <a:pPr lvl="1"/>
            <a:endParaRPr lang="en-US"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5</a:t>
            </a:fld>
            <a:endParaRPr lang="en-AU"/>
          </a:p>
        </p:txBody>
      </p:sp>
    </p:spTree>
    <p:extLst>
      <p:ext uri="{BB962C8B-B14F-4D97-AF65-F5344CB8AC3E}">
        <p14:creationId xmlns:p14="http://schemas.microsoft.com/office/powerpoint/2010/main" val="326473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5-8 of the booklet.</a:t>
            </a:r>
          </a:p>
          <a:p>
            <a:endParaRPr lang="en-US" altLang="en-US" dirty="0" smtClean="0">
              <a:ea typeface="ＭＳ Ｐゴシック" pitchFamily="34" charset="-128"/>
            </a:endParaRPr>
          </a:p>
          <a:p>
            <a:r>
              <a:rPr lang="en-US" altLang="en-US" dirty="0" smtClean="0">
                <a:ea typeface="ＭＳ Ｐゴシック" pitchFamily="34" charset="-128"/>
              </a:rPr>
              <a:t>This section outlines some of the most common threats to computer security. It is important to outline each of these threats and to have an understanding about how they can occur. However, it is equally as important to </a:t>
            </a:r>
            <a:r>
              <a:rPr lang="en-US" altLang="en-US" dirty="0" err="1" smtClean="0">
                <a:ea typeface="ＭＳ Ｐゴシック" pitchFamily="34" charset="-128"/>
              </a:rPr>
              <a:t>emphasise</a:t>
            </a:r>
            <a:r>
              <a:rPr lang="en-US" altLang="en-US" dirty="0" smtClean="0">
                <a:ea typeface="ＭＳ Ｐゴシック" pitchFamily="34" charset="-128"/>
              </a:rPr>
              <a:t> that these are not things that should scare a person away from using a computer. These can be very easily overcome, and strategies to do this will be covered in the second part of this session.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6</a:t>
            </a:fld>
            <a:endParaRPr lang="en-AU"/>
          </a:p>
        </p:txBody>
      </p:sp>
    </p:spTree>
    <p:extLst>
      <p:ext uri="{BB962C8B-B14F-4D97-AF65-F5344CB8AC3E}">
        <p14:creationId xmlns:p14="http://schemas.microsoft.com/office/powerpoint/2010/main" val="199330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ea typeface="ＭＳ Ｐゴシック" pitchFamily="34" charset="-128"/>
              </a:rPr>
              <a:t>Refer to page 6 of the booklet.</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There are several different types of malware, which are all designed to do different things. Malware can have a mild effect on a computer, such as just making it run slower than usual, but it can also have devastating effects, such as crashing the entire system. A computer virus is probably the most well known type of malware, which can infect a computer and do things like disable the antivirus protection.</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Malware can be downloaded onto a computer in a number of ways. Opening an infected attachment from an email is one of the easiest ways to download malware. However, it can also be downloaded through visiting infected websites, and this is harder to avoid. A person might not know that they have malware on their computer, so this is why it is really important to have antivirus protection and regularly update it as well as scan your computer. This is covered more in the second section of this module. </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Malware can be very harmful to a computer and hard to remove or repair the damage. However, people just need to be aware of it, and again, it should not scare a person from using their computer or the internet. </a:t>
            </a:r>
          </a:p>
          <a:p>
            <a:pPr>
              <a:lnSpc>
                <a:spcPct val="90000"/>
              </a:lnSpc>
            </a:pP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7</a:t>
            </a:fld>
            <a:endParaRPr lang="en-AU"/>
          </a:p>
        </p:txBody>
      </p:sp>
    </p:spTree>
    <p:extLst>
      <p:ext uri="{BB962C8B-B14F-4D97-AF65-F5344CB8AC3E}">
        <p14:creationId xmlns:p14="http://schemas.microsoft.com/office/powerpoint/2010/main" val="222716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6 of the booklet.</a:t>
            </a:r>
          </a:p>
          <a:p>
            <a:endParaRPr lang="en-US" altLang="en-US" dirty="0" smtClean="0">
              <a:ea typeface="ＭＳ Ｐゴシック" pitchFamily="34" charset="-128"/>
            </a:endParaRPr>
          </a:p>
          <a:p>
            <a:r>
              <a:rPr lang="en-US" altLang="en-US" dirty="0" smtClean="0">
                <a:ea typeface="ＭＳ Ｐゴシック" pitchFamily="34" charset="-128"/>
              </a:rPr>
              <a:t>Identity crime is one of the fastest growing types of crime, both in Australia and overseas. The use of stolen credit card details is probably one of the most common methods, and there are many instances of card skimming which have gained great media attention (when a </a:t>
            </a:r>
            <a:r>
              <a:rPr lang="en-US" altLang="en-US" dirty="0" err="1" smtClean="0">
                <a:ea typeface="ＭＳ Ｐゴシック" pitchFamily="34" charset="-128"/>
              </a:rPr>
              <a:t>eftpos</a:t>
            </a:r>
            <a:r>
              <a:rPr lang="en-US" altLang="en-US" dirty="0" smtClean="0">
                <a:ea typeface="ＭＳ Ｐゴシック" pitchFamily="34" charset="-128"/>
              </a:rPr>
              <a:t>/credit card machine is compromised and sends the card details to another person to use the account without the cardholders knowledge). </a:t>
            </a:r>
          </a:p>
          <a:p>
            <a:endParaRPr lang="en-US" altLang="en-US" dirty="0" smtClean="0">
              <a:ea typeface="ＭＳ Ｐゴシック" pitchFamily="34" charset="-128"/>
            </a:endParaRPr>
          </a:p>
          <a:p>
            <a:r>
              <a:rPr lang="en-US" altLang="en-US" dirty="0" smtClean="0">
                <a:ea typeface="ＭＳ Ｐゴシック" pitchFamily="34" charset="-128"/>
              </a:rPr>
              <a:t>However, the storage of personal details on a computer also need to be protected. Get the group to think about what might be stored on their computer, such as bank details, tax information, medical details, passwords etc. This is all information which needs to be protected. </a:t>
            </a:r>
          </a:p>
          <a:p>
            <a:endParaRPr lang="en-US" altLang="en-US" dirty="0" smtClean="0">
              <a:ea typeface="ＭＳ Ｐゴシック" pitchFamily="34" charset="-128"/>
            </a:endParaRPr>
          </a:p>
          <a:p>
            <a:r>
              <a:rPr lang="en-US" altLang="en-US" dirty="0" smtClean="0">
                <a:ea typeface="ＭＳ Ｐゴシック" pitchFamily="34" charset="-128"/>
              </a:rPr>
              <a:t>You can ask the group if anyone has been a victim of this type of crime and if they know how it happened, but be careful to not let the group go off track for too long.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8</a:t>
            </a:fld>
            <a:endParaRPr lang="en-AU"/>
          </a:p>
        </p:txBody>
      </p:sp>
    </p:spTree>
    <p:extLst>
      <p:ext uri="{BB962C8B-B14F-4D97-AF65-F5344CB8AC3E}">
        <p14:creationId xmlns:p14="http://schemas.microsoft.com/office/powerpoint/2010/main" val="39444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7 of the booklet.</a:t>
            </a:r>
          </a:p>
          <a:p>
            <a:endParaRPr lang="en-US" altLang="en-US" dirty="0" smtClean="0">
              <a:ea typeface="ＭＳ Ｐゴシック" pitchFamily="34" charset="-128"/>
            </a:endParaRPr>
          </a:p>
          <a:p>
            <a:r>
              <a:rPr lang="en-US" altLang="en-US" dirty="0" smtClean="0">
                <a:ea typeface="ＭＳ Ｐゴシック" pitchFamily="34" charset="-128"/>
              </a:rPr>
              <a:t>There are many different types of emails which can appear in a person’s inbox. Many of these will ask for personal details. Emails can ask for a variety of things such as your name, address, phone number, birth date, occupation, mother’s maiden name, bank account number, pin number, drivers </a:t>
            </a:r>
            <a:r>
              <a:rPr lang="en-US" altLang="en-US" dirty="0" err="1" smtClean="0">
                <a:ea typeface="ＭＳ Ｐゴシック" pitchFamily="34" charset="-128"/>
              </a:rPr>
              <a:t>licence</a:t>
            </a:r>
            <a:r>
              <a:rPr lang="en-US" altLang="en-US" dirty="0" smtClean="0">
                <a:ea typeface="ＭＳ Ｐゴシック" pitchFamily="34" charset="-128"/>
              </a:rPr>
              <a:t> number or passport number.</a:t>
            </a:r>
          </a:p>
          <a:p>
            <a:endParaRPr lang="en-US" altLang="en-US" dirty="0" smtClean="0">
              <a:ea typeface="ＭＳ Ｐゴシック" pitchFamily="34" charset="-128"/>
            </a:endParaRPr>
          </a:p>
          <a:p>
            <a:r>
              <a:rPr lang="en-US" altLang="en-US" dirty="0" smtClean="0">
                <a:ea typeface="ＭＳ Ｐゴシック" pitchFamily="34" charset="-128"/>
              </a:rPr>
              <a:t>The most important point to make about this slide, is that fraudulent emails are not as obvious as one might think. They do not necessarily have the spelling mistakes and other errors that we might expect them to have. They can look identical to emails sent from that </a:t>
            </a:r>
            <a:r>
              <a:rPr lang="en-US" altLang="en-US" dirty="0" err="1" smtClean="0">
                <a:ea typeface="ＭＳ Ｐゴシック" pitchFamily="34" charset="-128"/>
              </a:rPr>
              <a:t>organisation</a:t>
            </a:r>
            <a:r>
              <a:rPr lang="en-US" altLang="en-US" dirty="0" smtClean="0">
                <a:ea typeface="ＭＳ Ｐゴシック" pitchFamily="34" charset="-128"/>
              </a:rPr>
              <a:t>. Therefore, it is important to get people to think twice before sending any personal information in response to an email. This is explored further in this module.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9</a:t>
            </a:fld>
            <a:endParaRPr lang="en-AU"/>
          </a:p>
        </p:txBody>
      </p:sp>
    </p:spTree>
    <p:extLst>
      <p:ext uri="{BB962C8B-B14F-4D97-AF65-F5344CB8AC3E}">
        <p14:creationId xmlns:p14="http://schemas.microsoft.com/office/powerpoint/2010/main" val="274973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8 of the booklet.</a:t>
            </a:r>
          </a:p>
          <a:p>
            <a:endParaRPr lang="en-US" altLang="en-US" dirty="0" smtClean="0">
              <a:ea typeface="ＭＳ Ｐゴシック" pitchFamily="34" charset="-128"/>
            </a:endParaRPr>
          </a:p>
          <a:p>
            <a:r>
              <a:rPr lang="en-US" altLang="en-US" dirty="0" smtClean="0">
                <a:ea typeface="ＭＳ Ｐゴシック" pitchFamily="34" charset="-128"/>
              </a:rPr>
              <a:t>Using unsecured wireless networks can pose several risks to computer users. First, all computer users should have their own wireless networks secured, so that they can control who can access the network and use the internet. Without doing this, anyone can connect to the network and access the computers that are attached to that network. It is much the same as not locking the front door to your house, it allows anyone to come in. </a:t>
            </a:r>
          </a:p>
          <a:p>
            <a:endParaRPr lang="en-US" altLang="en-US" dirty="0" smtClean="0">
              <a:ea typeface="ＭＳ Ｐゴシック" pitchFamily="34" charset="-128"/>
            </a:endParaRPr>
          </a:p>
          <a:p>
            <a:r>
              <a:rPr lang="en-US" altLang="en-US" dirty="0" smtClean="0">
                <a:ea typeface="ＭＳ Ｐゴシック" pitchFamily="34" charset="-128"/>
              </a:rPr>
              <a:t>People also need to think about connecting to public networks (known as public </a:t>
            </a:r>
            <a:r>
              <a:rPr lang="en-US" altLang="en-US" dirty="0" err="1" smtClean="0">
                <a:ea typeface="ＭＳ Ｐゴシック" pitchFamily="34" charset="-128"/>
              </a:rPr>
              <a:t>wi-fi</a:t>
            </a:r>
            <a:r>
              <a:rPr lang="en-US" altLang="en-US" dirty="0" smtClean="0">
                <a:ea typeface="ＭＳ Ｐゴシック" pitchFamily="34" charset="-128"/>
              </a:rPr>
              <a:t> spots, which are available in coffee shops and other public places). While they are great when travelling, you need to think about doing things like internet banking on a public unsecured network. You don’t know the type of security (if any) of the network, you don’t know who else is on it and what they are using it for. This doesn’t mean they can’t be used, but they require more consideration than your own secure network. </a:t>
            </a:r>
          </a:p>
          <a:p>
            <a:endParaRPr lang="en-AU" dirty="0"/>
          </a:p>
        </p:txBody>
      </p:sp>
      <p:sp>
        <p:nvSpPr>
          <p:cNvPr id="4" name="Slide Number Placeholder 3"/>
          <p:cNvSpPr>
            <a:spLocks noGrp="1"/>
          </p:cNvSpPr>
          <p:nvPr>
            <p:ph type="sldNum" sz="quarter" idx="10"/>
          </p:nvPr>
        </p:nvSpPr>
        <p:spPr/>
        <p:txBody>
          <a:bodyPr/>
          <a:lstStyle/>
          <a:p>
            <a:fld id="{8F68FC88-6635-44C7-B74B-27765215743B}" type="slidenum">
              <a:rPr lang="en-AU" smtClean="0"/>
              <a:t>10</a:t>
            </a:fld>
            <a:endParaRPr lang="en-AU"/>
          </a:p>
        </p:txBody>
      </p:sp>
    </p:spTree>
    <p:extLst>
      <p:ext uri="{BB962C8B-B14F-4D97-AF65-F5344CB8AC3E}">
        <p14:creationId xmlns:p14="http://schemas.microsoft.com/office/powerpoint/2010/main" val="268176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8B3EF86-4595-4B6E-8B21-A8AEEE33E25A}" type="datetimeFigureOut">
              <a:rPr lang="en-AU" smtClean="0"/>
              <a:t>25/07/2014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8788FE3-5EF9-4759-BDB9-6712EC7C4C9D}" type="slidenum">
              <a:rPr lang="en-AU" smtClean="0"/>
              <a:t>‹#›</a:t>
            </a:fld>
            <a:endParaRPr lang="en-AU"/>
          </a:p>
        </p:txBody>
      </p:sp>
    </p:spTree>
    <p:extLst>
      <p:ext uri="{BB962C8B-B14F-4D97-AF65-F5344CB8AC3E}">
        <p14:creationId xmlns:p14="http://schemas.microsoft.com/office/powerpoint/2010/main" val="23512125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3EF86-4595-4B6E-8B21-A8AEEE33E25A}" type="datetimeFigureOut">
              <a:rPr lang="en-AU" smtClean="0"/>
              <a:t>25/07/2014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88FE3-5EF9-4759-BDB9-6712EC7C4C9D}" type="slidenum">
              <a:rPr lang="en-AU" smtClean="0"/>
              <a:t>‹#›</a:t>
            </a:fld>
            <a:endParaRPr lang="en-AU"/>
          </a:p>
        </p:txBody>
      </p:sp>
    </p:spTree>
    <p:extLst>
      <p:ext uri="{BB962C8B-B14F-4D97-AF65-F5344CB8AC3E}">
        <p14:creationId xmlns:p14="http://schemas.microsoft.com/office/powerpoint/2010/main" val="118496868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880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Fraudulent emails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6163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Unsecured networks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5936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4729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7430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695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well did you do?</a:t>
            </a:r>
            <a:endParaRPr lang="en-AU" altLang="en-US" smtClean="0">
              <a:solidFill>
                <a:srgbClr val="C00000"/>
              </a:solidFill>
              <a:ea typeface="ＭＳ Ｐゴシック" pitchFamily="34" charset="-12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2530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to protect your computer</a:t>
            </a:r>
            <a:r>
              <a:rPr lang="en-US" altLang="en-US" smtClean="0">
                <a:ea typeface="ＭＳ Ｐゴシック" pitchFamily="34" charset="-128"/>
              </a:rPr>
              <a:t>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2867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10 steps to protect your computer</a:t>
            </a:r>
            <a:r>
              <a:rPr lang="en-US" altLang="en-US" smtClean="0">
                <a:ea typeface="ＭＳ Ｐゴシック" pitchFamily="34" charset="-128"/>
              </a:rPr>
              <a:t>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6965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10 steps to protect your computer</a:t>
            </a:r>
            <a:r>
              <a:rPr lang="en-US" altLang="en-US" smtClean="0">
                <a:ea typeface="ＭＳ Ｐゴシック" pitchFamily="34" charset="-128"/>
              </a:rPr>
              <a:t>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1466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10 steps to protect your computer</a:t>
            </a:r>
            <a:r>
              <a:rPr lang="en-US" altLang="en-US" smtClean="0">
                <a:ea typeface="ＭＳ Ｐゴシック" pitchFamily="34" charset="-128"/>
              </a:rPr>
              <a:t>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522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7710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10 steps to protect your computer</a:t>
            </a:r>
            <a:r>
              <a:rPr lang="en-US" altLang="en-US" smtClean="0">
                <a:ea typeface="ＭＳ Ｐゴシック" pitchFamily="34" charset="-128"/>
              </a:rPr>
              <a:t>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632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10 steps to protect your computer</a:t>
            </a:r>
            <a:r>
              <a:rPr lang="en-US" altLang="en-US" smtClean="0">
                <a:ea typeface="ＭＳ Ｐゴシック" pitchFamily="34" charset="-128"/>
              </a:rPr>
              <a:t>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2013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your computer is not secure…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795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Reporting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322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Conclusion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4886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4026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7777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2169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8160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Further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077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2627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Important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2019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Meet Beryl and Alan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437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Getting started…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8017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An awareness of computer security</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721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Malware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8590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Identity crime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8351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2892</Words>
  <Application>Microsoft Office PowerPoint</Application>
  <PresentationFormat>On-screen Show (4:3)</PresentationFormat>
  <Paragraphs>179</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Outline of this module</vt:lpstr>
      <vt:lpstr>Important information</vt:lpstr>
      <vt:lpstr>Meet Beryl and Alan</vt:lpstr>
      <vt:lpstr>Getting started…</vt:lpstr>
      <vt:lpstr>An awareness of computer security</vt:lpstr>
      <vt:lpstr>Malware</vt:lpstr>
      <vt:lpstr>Identity crime</vt:lpstr>
      <vt:lpstr>Fraudulent emails</vt:lpstr>
      <vt:lpstr>Unsecured networks</vt:lpstr>
      <vt:lpstr>Revision questions</vt:lpstr>
      <vt:lpstr>Revision questions</vt:lpstr>
      <vt:lpstr>Revision questions</vt:lpstr>
      <vt:lpstr>How well did you do?</vt:lpstr>
      <vt:lpstr>How to protect your computer </vt:lpstr>
      <vt:lpstr>10 steps to protect your computer </vt:lpstr>
      <vt:lpstr>10 steps to protect your computer </vt:lpstr>
      <vt:lpstr>10 steps to protect your computer </vt:lpstr>
      <vt:lpstr>10 steps to protect your computer </vt:lpstr>
      <vt:lpstr>10 steps to protect your computer </vt:lpstr>
      <vt:lpstr>If your computer is not secure…</vt:lpstr>
      <vt:lpstr>Reporting Fraud</vt:lpstr>
      <vt:lpstr>Conclusion</vt:lpstr>
      <vt:lpstr>Revision scenario</vt:lpstr>
      <vt:lpstr>Revision scenario</vt:lpstr>
      <vt:lpstr>Revision scenario</vt:lpstr>
      <vt:lpstr>Questions?</vt:lpstr>
      <vt:lpstr>Further information…</vt:lpstr>
    </vt:vector>
  </TitlesOfParts>
  <Company>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Pearson</dc:creator>
  <cp:lastModifiedBy>Ross Pearson</cp:lastModifiedBy>
  <cp:revision>3</cp:revision>
  <dcterms:created xsi:type="dcterms:W3CDTF">2014-07-25T04:27:30Z</dcterms:created>
  <dcterms:modified xsi:type="dcterms:W3CDTF">2014-07-25T05:25:56Z</dcterms:modified>
</cp:coreProperties>
</file>